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Gotham" panose="020B0604020202020204" charset="0"/>
      <p:regular r:id="rId13"/>
    </p:embeddedFont>
    <p:embeddedFont>
      <p:font typeface="Gotham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9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2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32993" y="-1606968"/>
            <a:ext cx="10994424" cy="12793512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91400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dirty="0"/>
          </a:p>
        </p:txBody>
      </p:sp>
      <p:grpSp>
        <p:nvGrpSpPr>
          <p:cNvPr id="6" name="Group 6"/>
          <p:cNvGrpSpPr/>
          <p:nvPr/>
        </p:nvGrpSpPr>
        <p:grpSpPr>
          <a:xfrm>
            <a:off x="16138793" y="5259808"/>
            <a:ext cx="6059445" cy="7050990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  <p:txBody>
            <a:bodyPr/>
            <a:lstStyle/>
            <a:p>
              <a:endParaRPr lang="pt-PT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762088" y="-9632634"/>
            <a:ext cx="10994424" cy="12793512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1C828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PT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73132" y="4114076"/>
            <a:ext cx="12198237" cy="2291464"/>
            <a:chOff x="0" y="0"/>
            <a:chExt cx="3212705" cy="6035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12704" cy="603513"/>
            </a:xfrm>
            <a:custGeom>
              <a:avLst/>
              <a:gdLst/>
              <a:ahLst/>
              <a:cxnLst/>
              <a:rect l="l" t="t" r="r" b="b"/>
              <a:pathLst>
                <a:path w="3212704" h="603513">
                  <a:moveTo>
                    <a:pt x="0" y="0"/>
                  </a:moveTo>
                  <a:lnTo>
                    <a:pt x="3212704" y="0"/>
                  </a:lnTo>
                  <a:lnTo>
                    <a:pt x="3212704" y="603513"/>
                  </a:lnTo>
                  <a:lnTo>
                    <a:pt x="0" y="603513"/>
                  </a:lnTo>
                  <a:close/>
                </a:path>
              </a:pathLst>
            </a:custGeom>
            <a:solidFill>
              <a:srgbClr val="FFFEFE"/>
            </a:solidFill>
          </p:spPr>
          <p:txBody>
            <a:bodyPr/>
            <a:lstStyle/>
            <a:p>
              <a:endParaRPr lang="pt-PT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3212705" cy="632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8666400" y="-1016838"/>
            <a:ext cx="10994424" cy="12793512"/>
            <a:chOff x="0" y="0"/>
            <a:chExt cx="6985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1C828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PT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8" name="Freeform 18"/>
          <p:cNvSpPr/>
          <p:nvPr/>
        </p:nvSpPr>
        <p:spPr>
          <a:xfrm>
            <a:off x="3349394" y="3810713"/>
            <a:ext cx="10384641" cy="2575465"/>
          </a:xfrm>
          <a:custGeom>
            <a:avLst/>
            <a:gdLst/>
            <a:ahLst/>
            <a:cxnLst/>
            <a:rect l="l" t="t" r="r" b="b"/>
            <a:pathLst>
              <a:path w="10384641" h="2575465">
                <a:moveTo>
                  <a:pt x="0" y="0"/>
                </a:moveTo>
                <a:lnTo>
                  <a:pt x="10384642" y="0"/>
                </a:lnTo>
                <a:lnTo>
                  <a:pt x="10384642" y="2575466"/>
                </a:lnTo>
                <a:lnTo>
                  <a:pt x="0" y="2575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2338" r="-8826" b="-34407"/>
            </a:stretch>
          </a:blipFill>
        </p:spPr>
        <p:txBody>
          <a:bodyPr/>
          <a:lstStyle/>
          <a:p>
            <a:endParaRPr lang="pt-P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588" y="6653894"/>
            <a:ext cx="992463" cy="1154866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7741" y="3315742"/>
            <a:ext cx="508158" cy="627684"/>
            <a:chOff x="0" y="0"/>
            <a:chExt cx="698500" cy="862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41" y="1982349"/>
            <a:ext cx="508158" cy="627684"/>
            <a:chOff x="0" y="0"/>
            <a:chExt cx="698500" cy="8627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41" y="3983373"/>
            <a:ext cx="508158" cy="627684"/>
            <a:chOff x="0" y="0"/>
            <a:chExt cx="698500" cy="8627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41" y="2648112"/>
            <a:ext cx="508158" cy="627684"/>
            <a:chOff x="0" y="0"/>
            <a:chExt cx="698500" cy="8627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741" y="5318634"/>
            <a:ext cx="508158" cy="627684"/>
            <a:chOff x="0" y="0"/>
            <a:chExt cx="698500" cy="8627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7741" y="4651003"/>
            <a:ext cx="508158" cy="627684"/>
            <a:chOff x="0" y="0"/>
            <a:chExt cx="698500" cy="8627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7741" y="5986264"/>
            <a:ext cx="508158" cy="627684"/>
            <a:chOff x="0" y="0"/>
            <a:chExt cx="698500" cy="86279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7741" y="7760846"/>
            <a:ext cx="508158" cy="627684"/>
            <a:chOff x="0" y="0"/>
            <a:chExt cx="698500" cy="86279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2396599" y="6214477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0" name="TextBox 30"/>
          <p:cNvSpPr txBox="1"/>
          <p:nvPr/>
        </p:nvSpPr>
        <p:spPr>
          <a:xfrm>
            <a:off x="2396599" y="2917734"/>
            <a:ext cx="6211332" cy="140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5180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Plano financeiro e de negócio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396599" y="4814176"/>
            <a:ext cx="7421896" cy="11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Para uma melhor apreciação do projeto anexamos informação financeira e económica que consideramos relevante para o efeito.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1583325" y="1203834"/>
            <a:ext cx="4556554" cy="3317308"/>
            <a:chOff x="0" y="0"/>
            <a:chExt cx="6075405" cy="4423077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4"/>
            <a:srcRect l="4214" r="4214"/>
            <a:stretch>
              <a:fillRect/>
            </a:stretch>
          </p:blipFill>
          <p:spPr>
            <a:xfrm>
              <a:off x="0" y="0"/>
              <a:ext cx="6075405" cy="4423077"/>
            </a:xfrm>
            <a:prstGeom prst="rect">
              <a:avLst/>
            </a:prstGeom>
          </p:spPr>
        </p:pic>
      </p:grpSp>
      <p:grpSp>
        <p:nvGrpSpPr>
          <p:cNvPr id="34" name="Group 34"/>
          <p:cNvGrpSpPr/>
          <p:nvPr/>
        </p:nvGrpSpPr>
        <p:grpSpPr>
          <a:xfrm>
            <a:off x="16265478" y="1203834"/>
            <a:ext cx="1436473" cy="3317308"/>
            <a:chOff x="0" y="0"/>
            <a:chExt cx="1915297" cy="4423077"/>
          </a:xfrm>
        </p:grpSpPr>
        <p:sp>
          <p:nvSpPr>
            <p:cNvPr id="35" name="AutoShape 35"/>
            <p:cNvSpPr/>
            <p:nvPr/>
          </p:nvSpPr>
          <p:spPr>
            <a:xfrm>
              <a:off x="0" y="0"/>
              <a:ext cx="1915297" cy="4423077"/>
            </a:xfrm>
            <a:prstGeom prst="rect">
              <a:avLst/>
            </a:prstGeom>
            <a:solidFill>
              <a:srgbClr val="F1C828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1583325" y="4618208"/>
            <a:ext cx="6118625" cy="4815226"/>
            <a:chOff x="0" y="0"/>
            <a:chExt cx="8158167" cy="6420301"/>
          </a:xfrm>
        </p:grpSpPr>
        <p:pic>
          <p:nvPicPr>
            <p:cNvPr id="37" name="Picture 37"/>
            <p:cNvPicPr>
              <a:picLocks noChangeAspect="1"/>
            </p:cNvPicPr>
            <p:nvPr/>
          </p:nvPicPr>
          <p:blipFill>
            <a:blip r:embed="rId5"/>
            <a:srcRect l="7643" r="7643"/>
            <a:stretch>
              <a:fillRect/>
            </a:stretch>
          </p:blipFill>
          <p:spPr>
            <a:xfrm>
              <a:off x="0" y="0"/>
              <a:ext cx="8158167" cy="6420301"/>
            </a:xfrm>
            <a:prstGeom prst="rect">
              <a:avLst/>
            </a:prstGeom>
          </p:spPr>
        </p:pic>
      </p:grpSp>
      <p:grpSp>
        <p:nvGrpSpPr>
          <p:cNvPr id="38" name="Group 38"/>
          <p:cNvGrpSpPr/>
          <p:nvPr/>
        </p:nvGrpSpPr>
        <p:grpSpPr>
          <a:xfrm rot="-5400000">
            <a:off x="8281242" y="9266993"/>
            <a:ext cx="6604167" cy="332882"/>
            <a:chOff x="0" y="0"/>
            <a:chExt cx="1739369" cy="8767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739369" cy="87673"/>
            </a:xfrm>
            <a:custGeom>
              <a:avLst/>
              <a:gdLst/>
              <a:ahLst/>
              <a:cxnLst/>
              <a:rect l="l" t="t" r="r" b="b"/>
              <a:pathLst>
                <a:path w="1739369" h="87673">
                  <a:moveTo>
                    <a:pt x="0" y="0"/>
                  </a:moveTo>
                  <a:lnTo>
                    <a:pt x="1739369" y="0"/>
                  </a:lnTo>
                  <a:lnTo>
                    <a:pt x="1739369" y="87673"/>
                  </a:lnTo>
                  <a:lnTo>
                    <a:pt x="0" y="87673"/>
                  </a:lnTo>
                  <a:close/>
                </a:path>
              </a:pathLst>
            </a:custGeom>
            <a:solidFill>
              <a:srgbClr val="F1C828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1739369" cy="116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588" y="7321525"/>
            <a:ext cx="992463" cy="1154866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7741" y="3315742"/>
            <a:ext cx="508158" cy="627684"/>
            <a:chOff x="0" y="0"/>
            <a:chExt cx="698500" cy="862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41" y="1982349"/>
            <a:ext cx="508158" cy="627684"/>
            <a:chOff x="0" y="0"/>
            <a:chExt cx="698500" cy="8627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41" y="3983373"/>
            <a:ext cx="508158" cy="627684"/>
            <a:chOff x="0" y="0"/>
            <a:chExt cx="698500" cy="8627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41" y="2648112"/>
            <a:ext cx="508158" cy="627684"/>
            <a:chOff x="0" y="0"/>
            <a:chExt cx="698500" cy="8627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741" y="5318634"/>
            <a:ext cx="508158" cy="627684"/>
            <a:chOff x="0" y="0"/>
            <a:chExt cx="698500" cy="8627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7741" y="4651003"/>
            <a:ext cx="508158" cy="627684"/>
            <a:chOff x="0" y="0"/>
            <a:chExt cx="698500" cy="8627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7741" y="5986264"/>
            <a:ext cx="508158" cy="627684"/>
            <a:chOff x="0" y="0"/>
            <a:chExt cx="698500" cy="86279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7741" y="6653894"/>
            <a:ext cx="508158" cy="627684"/>
            <a:chOff x="0" y="0"/>
            <a:chExt cx="698500" cy="86279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sp>
        <p:nvSpPr>
          <p:cNvPr id="29" name="Freeform 29"/>
          <p:cNvSpPr/>
          <p:nvPr/>
        </p:nvSpPr>
        <p:spPr>
          <a:xfrm>
            <a:off x="16313420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30" name="Group 30"/>
          <p:cNvGrpSpPr/>
          <p:nvPr/>
        </p:nvGrpSpPr>
        <p:grpSpPr>
          <a:xfrm>
            <a:off x="15605060" y="-764280"/>
            <a:ext cx="10994424" cy="12793512"/>
            <a:chOff x="0" y="0"/>
            <a:chExt cx="6985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solidFill>
                <a:srgbClr val="F1C828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2858273" y="8400025"/>
            <a:ext cx="7928048" cy="1073273"/>
          </a:xfrm>
          <a:custGeom>
            <a:avLst/>
            <a:gdLst/>
            <a:ahLst/>
            <a:cxnLst/>
            <a:rect l="l" t="t" r="r" b="b"/>
            <a:pathLst>
              <a:path w="7928048" h="1073273">
                <a:moveTo>
                  <a:pt x="0" y="0"/>
                </a:moveTo>
                <a:lnTo>
                  <a:pt x="7928048" y="0"/>
                </a:lnTo>
                <a:lnTo>
                  <a:pt x="7928048" y="1073274"/>
                </a:lnTo>
                <a:lnTo>
                  <a:pt x="0" y="1073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4" name="TextBox 34"/>
          <p:cNvSpPr txBox="1"/>
          <p:nvPr/>
        </p:nvSpPr>
        <p:spPr>
          <a:xfrm>
            <a:off x="2858273" y="7439577"/>
            <a:ext cx="3964024" cy="462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71"/>
              </a:lnSpc>
            </a:pPr>
            <a:r>
              <a:rPr lang="en-US" sz="3305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Fundadores</a:t>
            </a:r>
          </a:p>
        </p:txBody>
      </p:sp>
      <p:grpSp>
        <p:nvGrpSpPr>
          <p:cNvPr id="35" name="Group 35"/>
          <p:cNvGrpSpPr/>
          <p:nvPr/>
        </p:nvGrpSpPr>
        <p:grpSpPr>
          <a:xfrm rot="5400000">
            <a:off x="2746952" y="3992431"/>
            <a:ext cx="1583229" cy="1360587"/>
            <a:chOff x="0" y="0"/>
            <a:chExt cx="812800" cy="6985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9527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4424783" y="3985825"/>
            <a:ext cx="13671903" cy="156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71"/>
              </a:lnSpc>
            </a:pPr>
            <a:r>
              <a:rPr lang="en-US" sz="11401" b="1">
                <a:solidFill>
                  <a:srgbClr val="F1C828"/>
                </a:solidFill>
                <a:latin typeface="Gotham Bold"/>
                <a:ea typeface="Gotham Bold"/>
                <a:cs typeface="Gotham Bold"/>
                <a:sym typeface="Gotham Bold"/>
              </a:rPr>
              <a:t>brigado</a:t>
            </a:r>
          </a:p>
        </p:txBody>
      </p:sp>
      <p:sp>
        <p:nvSpPr>
          <p:cNvPr id="39" name="Freeform 39"/>
          <p:cNvSpPr/>
          <p:nvPr/>
        </p:nvSpPr>
        <p:spPr>
          <a:xfrm>
            <a:off x="2858273" y="1982349"/>
            <a:ext cx="3632543" cy="1051311"/>
          </a:xfrm>
          <a:custGeom>
            <a:avLst/>
            <a:gdLst/>
            <a:ahLst/>
            <a:cxnLst/>
            <a:rect l="l" t="t" r="r" b="b"/>
            <a:pathLst>
              <a:path w="3632543" h="1051311">
                <a:moveTo>
                  <a:pt x="0" y="0"/>
                </a:moveTo>
                <a:lnTo>
                  <a:pt x="3632543" y="0"/>
                </a:lnTo>
                <a:lnTo>
                  <a:pt x="3632543" y="1051311"/>
                </a:lnTo>
                <a:lnTo>
                  <a:pt x="0" y="1051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826" t="-32097" r="-10223" b="-33405"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 dirty="0"/>
          </a:p>
        </p:txBody>
      </p:sp>
      <p:grpSp>
        <p:nvGrpSpPr>
          <p:cNvPr id="3" name="Group 3"/>
          <p:cNvGrpSpPr/>
          <p:nvPr/>
        </p:nvGrpSpPr>
        <p:grpSpPr>
          <a:xfrm>
            <a:off x="706082" y="1952203"/>
            <a:ext cx="992463" cy="1154866"/>
            <a:chOff x="0" y="0"/>
            <a:chExt cx="6985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  <p:txBody>
            <a:bodyPr/>
            <a:lstStyle/>
            <a:p>
              <a:endParaRPr lang="pt-PT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 dirty="0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8235" y="4447339"/>
            <a:ext cx="508158" cy="627684"/>
            <a:chOff x="0" y="0"/>
            <a:chExt cx="698500" cy="8627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8235" y="3107362"/>
            <a:ext cx="508158" cy="627684"/>
            <a:chOff x="0" y="0"/>
            <a:chExt cx="698500" cy="8627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8235" y="5115753"/>
            <a:ext cx="508158" cy="627684"/>
            <a:chOff x="0" y="0"/>
            <a:chExt cx="698500" cy="8627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8235" y="3776486"/>
            <a:ext cx="508158" cy="627684"/>
            <a:chOff x="0" y="0"/>
            <a:chExt cx="698500" cy="8627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8235" y="6455730"/>
            <a:ext cx="508158" cy="627684"/>
            <a:chOff x="0" y="0"/>
            <a:chExt cx="698500" cy="86279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8235" y="5784877"/>
            <a:ext cx="508158" cy="627684"/>
            <a:chOff x="0" y="0"/>
            <a:chExt cx="698500" cy="86279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 dirty="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257439" y="-642905"/>
            <a:ext cx="6030561" cy="12061121"/>
            <a:chOff x="0" y="0"/>
            <a:chExt cx="3175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3175000" y="0"/>
                  </a:ln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100000" r="-100000"/>
              </a:stretch>
            </a:blipFill>
          </p:spPr>
          <p:txBody>
            <a:bodyPr/>
            <a:lstStyle/>
            <a:p>
              <a:endParaRPr lang="pt-PT" dirty="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342124" y="1840311"/>
            <a:ext cx="5240640" cy="1321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4"/>
              </a:lnSpc>
            </a:pPr>
            <a:r>
              <a:rPr lang="en-US" sz="5179" b="1" spc="258" dirty="0" err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Sumário</a:t>
            </a:r>
            <a:r>
              <a:rPr lang="en-US" sz="5179" b="1" spc="258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</a:t>
            </a:r>
            <a:r>
              <a:rPr lang="en-US" sz="5179" b="1" spc="258" dirty="0" err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Executivo</a:t>
            </a:r>
            <a:endParaRPr lang="en-US" sz="5179" b="1" spc="258" dirty="0">
              <a:solidFill>
                <a:srgbClr val="191919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349498" y="3530036"/>
            <a:ext cx="8961533" cy="189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O setor Segurador vive um processo de significativa transformação. A forte pressão dos preços, a mudança de comportamento do consumidor, os avanços tecnológicos, nomeadamente a IA e a digitalização, revelam um setor em mudança. 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48235" y="7123361"/>
            <a:ext cx="508158" cy="627684"/>
            <a:chOff x="0" y="0"/>
            <a:chExt cx="698500" cy="86279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48235" y="7790991"/>
            <a:ext cx="508158" cy="627684"/>
            <a:chOff x="0" y="0"/>
            <a:chExt cx="698500" cy="86279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342124" y="5775363"/>
            <a:ext cx="8961533" cy="266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pt-PT" sz="2343" u="none" strike="noStrike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O consumidor atual está </a:t>
            </a:r>
            <a:r>
              <a:rPr lang="pt-PT" sz="2343" u="none" strike="noStrike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hiperconetado</a:t>
            </a:r>
            <a:r>
              <a:rPr lang="pt-PT" sz="2343" u="none" strike="noStrike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e mais informado, a atividade está mais focada nos dividendos e na quota de mercado e, na distribuição de seguros, os processos de concentração são uma contante. Manter a função social do seguro e combater a desertificação comercial dos territórios periféricos é, simultaneamente, um desafio e uma enorme oportunidade.</a:t>
            </a:r>
          </a:p>
        </p:txBody>
      </p:sp>
      <p:sp>
        <p:nvSpPr>
          <p:cNvPr id="35" name="Freeform 35"/>
          <p:cNvSpPr/>
          <p:nvPr/>
        </p:nvSpPr>
        <p:spPr>
          <a:xfrm>
            <a:off x="2342124" y="902183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36" name="Group 36"/>
          <p:cNvGrpSpPr/>
          <p:nvPr/>
        </p:nvGrpSpPr>
        <p:grpSpPr>
          <a:xfrm>
            <a:off x="10570104" y="-7650012"/>
            <a:ext cx="10994424" cy="12793512"/>
            <a:chOff x="0" y="0"/>
            <a:chExt cx="6985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3945801">
            <a:off x="11735604" y="7741570"/>
            <a:ext cx="4437610" cy="5163764"/>
            <a:chOff x="0" y="0"/>
            <a:chExt cx="6985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67275" y="4154238"/>
            <a:ext cx="11748966" cy="3086100"/>
            <a:chOff x="0" y="0"/>
            <a:chExt cx="3094378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4378" cy="812800"/>
            </a:xfrm>
            <a:custGeom>
              <a:avLst/>
              <a:gdLst/>
              <a:ahLst/>
              <a:cxnLst/>
              <a:rect l="l" t="t" r="r" b="b"/>
              <a:pathLst>
                <a:path w="3094378" h="812800">
                  <a:moveTo>
                    <a:pt x="0" y="0"/>
                  </a:moveTo>
                  <a:lnTo>
                    <a:pt x="3094378" y="0"/>
                  </a:lnTo>
                  <a:lnTo>
                    <a:pt x="309437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1C828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094378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6" name="Group 6"/>
          <p:cNvGrpSpPr/>
          <p:nvPr/>
        </p:nvGrpSpPr>
        <p:grpSpPr>
          <a:xfrm>
            <a:off x="706082" y="1952203"/>
            <a:ext cx="992463" cy="1154866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8235" y="4447339"/>
            <a:ext cx="508158" cy="627684"/>
            <a:chOff x="0" y="0"/>
            <a:chExt cx="698500" cy="8627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8235" y="3107362"/>
            <a:ext cx="508158" cy="627684"/>
            <a:chOff x="0" y="0"/>
            <a:chExt cx="698500" cy="8627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8235" y="5115753"/>
            <a:ext cx="508158" cy="627684"/>
            <a:chOff x="0" y="0"/>
            <a:chExt cx="698500" cy="8627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8235" y="3776486"/>
            <a:ext cx="508158" cy="627684"/>
            <a:chOff x="0" y="0"/>
            <a:chExt cx="698500" cy="86279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8235" y="6455730"/>
            <a:ext cx="508158" cy="627684"/>
            <a:chOff x="0" y="0"/>
            <a:chExt cx="698500" cy="86279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48235" y="5784877"/>
            <a:ext cx="508158" cy="627684"/>
            <a:chOff x="0" y="0"/>
            <a:chExt cx="698500" cy="8627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257439" y="-642905"/>
            <a:ext cx="6030561" cy="12061121"/>
            <a:chOff x="0" y="0"/>
            <a:chExt cx="3175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3175000" y="0"/>
                  </a:ln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r="-33333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48235" y="7123361"/>
            <a:ext cx="508158" cy="627684"/>
            <a:chOff x="0" y="0"/>
            <a:chExt cx="698500" cy="86279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48235" y="7790991"/>
            <a:ext cx="508158" cy="627684"/>
            <a:chOff x="0" y="0"/>
            <a:chExt cx="698500" cy="86279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id="35" name="Freeform 35"/>
          <p:cNvSpPr/>
          <p:nvPr/>
        </p:nvSpPr>
        <p:spPr>
          <a:xfrm>
            <a:off x="2342124" y="902183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sp>
        <p:nvSpPr>
          <p:cNvPr id="36" name="TextBox 36"/>
          <p:cNvSpPr txBox="1"/>
          <p:nvPr/>
        </p:nvSpPr>
        <p:spPr>
          <a:xfrm>
            <a:off x="2342124" y="1840311"/>
            <a:ext cx="5240640" cy="1321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4"/>
              </a:lnSpc>
            </a:pPr>
            <a:r>
              <a:rPr lang="en-US" sz="5179" b="1" spc="258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Sumário Executivo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562894" y="4608333"/>
            <a:ext cx="9056624" cy="2284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en-US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 </a:t>
            </a: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criação de uma rede nacional de mediadores, integrados num projeto colaborativo que respeite a identidade dos seus integrantes e as suas relações locais, enquanto providencia melhores condições de trabalho, de gestão e de operação, é a visão que a</a:t>
            </a:r>
            <a:r>
              <a:rPr lang="pt-PT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Bee.Do Insurance Group</a:t>
            </a: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quer trazer ao mercado nacional.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0570104" y="-7650012"/>
            <a:ext cx="10994424" cy="12793512"/>
            <a:chOff x="0" y="0"/>
            <a:chExt cx="6985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3945801">
            <a:off x="11735604" y="7741570"/>
            <a:ext cx="4437610" cy="5163764"/>
            <a:chOff x="0" y="0"/>
            <a:chExt cx="6985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177905" y="-6273249"/>
            <a:ext cx="12753441" cy="14840367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solidFill>
                <a:srgbClr val="F1C828">
                  <a:alpha val="2588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13420" y="910465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6" name="Group 6"/>
          <p:cNvGrpSpPr/>
          <p:nvPr/>
        </p:nvGrpSpPr>
        <p:grpSpPr>
          <a:xfrm>
            <a:off x="709357" y="2648112"/>
            <a:ext cx="992463" cy="1154866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1509" y="4428296"/>
            <a:ext cx="508158" cy="627684"/>
            <a:chOff x="0" y="0"/>
            <a:chExt cx="698500" cy="8627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1509" y="1982349"/>
            <a:ext cx="508158" cy="627684"/>
            <a:chOff x="0" y="0"/>
            <a:chExt cx="698500" cy="8627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1509" y="5094059"/>
            <a:ext cx="508158" cy="627684"/>
            <a:chOff x="0" y="0"/>
            <a:chExt cx="698500" cy="86279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51509" y="3762533"/>
            <a:ext cx="508158" cy="627684"/>
            <a:chOff x="0" y="0"/>
            <a:chExt cx="698500" cy="86279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51509" y="6425585"/>
            <a:ext cx="508158" cy="627684"/>
            <a:chOff x="0" y="0"/>
            <a:chExt cx="698500" cy="86279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1509" y="5759822"/>
            <a:ext cx="508158" cy="627684"/>
            <a:chOff x="0" y="0"/>
            <a:chExt cx="698500" cy="86279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51509" y="7093216"/>
            <a:ext cx="508158" cy="627684"/>
            <a:chOff x="0" y="0"/>
            <a:chExt cx="698500" cy="86279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1509" y="7760846"/>
            <a:ext cx="508158" cy="627684"/>
            <a:chOff x="0" y="0"/>
            <a:chExt cx="698500" cy="86279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779362" y="2763288"/>
            <a:ext cx="3893802" cy="3005374"/>
            <a:chOff x="0" y="0"/>
            <a:chExt cx="1025528" cy="79153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25528" cy="791539"/>
            </a:xfrm>
            <a:custGeom>
              <a:avLst/>
              <a:gdLst/>
              <a:ahLst/>
              <a:cxnLst/>
              <a:rect l="l" t="t" r="r" b="b"/>
              <a:pathLst>
                <a:path w="1025528" h="791539">
                  <a:moveTo>
                    <a:pt x="0" y="0"/>
                  </a:moveTo>
                  <a:lnTo>
                    <a:pt x="1025528" y="0"/>
                  </a:lnTo>
                  <a:lnTo>
                    <a:pt x="1025528" y="791539"/>
                  </a:lnTo>
                  <a:lnTo>
                    <a:pt x="0" y="7915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1025528" cy="820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491016" y="6451994"/>
            <a:ext cx="11985263" cy="2352127"/>
            <a:chOff x="0" y="0"/>
            <a:chExt cx="2695703" cy="67020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695703" cy="670201"/>
            </a:xfrm>
            <a:custGeom>
              <a:avLst/>
              <a:gdLst/>
              <a:ahLst/>
              <a:cxnLst/>
              <a:rect l="l" t="t" r="r" b="b"/>
              <a:pathLst>
                <a:path w="2695703" h="670201">
                  <a:moveTo>
                    <a:pt x="0" y="0"/>
                  </a:moveTo>
                  <a:lnTo>
                    <a:pt x="2695703" y="0"/>
                  </a:lnTo>
                  <a:lnTo>
                    <a:pt x="2695703" y="670201"/>
                  </a:lnTo>
                  <a:lnTo>
                    <a:pt x="0" y="670201"/>
                  </a:lnTo>
                  <a:close/>
                </a:path>
              </a:pathLst>
            </a:custGeom>
            <a:solidFill>
              <a:srgbClr val="F1C828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2695703" cy="6987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2491017" y="3090357"/>
            <a:ext cx="11985264" cy="305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 aposta que fazemos é apoiada na </a:t>
            </a:r>
            <a:r>
              <a:rPr lang="pt-PT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Bee.Do – Mediação Seguros, SA.</a:t>
            </a: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[em processo de passagem à classe de corretor], como a estrutura central de gestão e management centralizada dos contratos de seguros de todos os integrantes da rede, que providencia meios online de acompanhamento da carteira, acessos ao mercado nacional, serviços especializados de apoio, formação, consultoria e outros serviços à medida, de modo que cada parceiro possa desenvolver melhor a função comercial e ampliar o seu negócio ao mesmo tempo que melhorará os seus rendimentos.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491017" y="1875685"/>
            <a:ext cx="6039059" cy="887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2"/>
              </a:lnSpc>
            </a:pPr>
            <a:r>
              <a:rPr lang="en-US" sz="5180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O Modelo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900953" y="6667559"/>
            <a:ext cx="11258246" cy="1899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Propomo-nos </a:t>
            </a:r>
            <a:r>
              <a:rPr lang="pt-PT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contrariar os processos de desertificação</a:t>
            </a: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gerados pela</a:t>
            </a:r>
            <a:r>
              <a:rPr lang="pt-PT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 concentração</a:t>
            </a: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que também impactaram na atividade seguradora, levando </a:t>
            </a:r>
            <a:r>
              <a:rPr lang="pt-PT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mais e melhores competências</a:t>
            </a: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pt-PT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e apoio comercial aos parceiros</a:t>
            </a: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, nomeadamente em territórios abandonados há anos.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2611" y="1028700"/>
            <a:ext cx="4556554" cy="3317308"/>
            <a:chOff x="0" y="0"/>
            <a:chExt cx="6075405" cy="442307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4242" r="4242"/>
            <a:stretch>
              <a:fillRect/>
            </a:stretch>
          </p:blipFill>
          <p:spPr>
            <a:xfrm>
              <a:off x="0" y="0"/>
              <a:ext cx="6075405" cy="442307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09357" y="3315742"/>
            <a:ext cx="992463" cy="1154866"/>
            <a:chOff x="0" y="0"/>
            <a:chExt cx="6985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1509" y="4428296"/>
            <a:ext cx="508158" cy="627684"/>
            <a:chOff x="0" y="0"/>
            <a:chExt cx="698500" cy="8627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1509" y="1982349"/>
            <a:ext cx="508158" cy="627684"/>
            <a:chOff x="0" y="0"/>
            <a:chExt cx="698500" cy="86279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1509" y="5094059"/>
            <a:ext cx="508158" cy="627684"/>
            <a:chOff x="0" y="0"/>
            <a:chExt cx="698500" cy="86279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51509" y="2648112"/>
            <a:ext cx="508158" cy="627684"/>
            <a:chOff x="0" y="0"/>
            <a:chExt cx="698500" cy="8627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51509" y="6425585"/>
            <a:ext cx="508158" cy="627684"/>
            <a:chOff x="0" y="0"/>
            <a:chExt cx="698500" cy="8627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1509" y="5759822"/>
            <a:ext cx="508158" cy="627684"/>
            <a:chOff x="0" y="0"/>
            <a:chExt cx="698500" cy="86279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312611" y="4443074"/>
            <a:ext cx="2660764" cy="4815226"/>
            <a:chOff x="0" y="0"/>
            <a:chExt cx="3547686" cy="6420301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/>
            <a:srcRect l="8557" r="8557"/>
            <a:stretch>
              <a:fillRect/>
            </a:stretch>
          </p:blipFill>
          <p:spPr>
            <a:xfrm>
              <a:off x="0" y="0"/>
              <a:ext cx="3547686" cy="6420301"/>
            </a:xfrm>
            <a:prstGeom prst="rect">
              <a:avLst/>
            </a:prstGeom>
          </p:spPr>
        </p:pic>
      </p:grpSp>
      <p:grpSp>
        <p:nvGrpSpPr>
          <p:cNvPr id="27" name="Group 27"/>
          <p:cNvGrpSpPr/>
          <p:nvPr/>
        </p:nvGrpSpPr>
        <p:grpSpPr>
          <a:xfrm>
            <a:off x="15994763" y="1028700"/>
            <a:ext cx="1436473" cy="3317308"/>
            <a:chOff x="0" y="0"/>
            <a:chExt cx="1915297" cy="4423077"/>
          </a:xfrm>
        </p:grpSpPr>
        <p:sp>
          <p:nvSpPr>
            <p:cNvPr id="28" name="AutoShape 28"/>
            <p:cNvSpPr/>
            <p:nvPr/>
          </p:nvSpPr>
          <p:spPr>
            <a:xfrm>
              <a:off x="0" y="0"/>
              <a:ext cx="1915297" cy="4423077"/>
            </a:xfrm>
            <a:prstGeom prst="rect">
              <a:avLst/>
            </a:prstGeom>
            <a:solidFill>
              <a:srgbClr val="F1C828"/>
            </a:solid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106296" y="4443074"/>
            <a:ext cx="3324940" cy="2137237"/>
            <a:chOff x="0" y="0"/>
            <a:chExt cx="4433253" cy="2849649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4"/>
            <a:srcRect l="11301" r="11301"/>
            <a:stretch>
              <a:fillRect/>
            </a:stretch>
          </p:blipFill>
          <p:spPr>
            <a:xfrm>
              <a:off x="0" y="0"/>
              <a:ext cx="4433253" cy="2849649"/>
            </a:xfrm>
            <a:prstGeom prst="rect">
              <a:avLst/>
            </a:prstGeom>
          </p:spPr>
        </p:pic>
      </p:grpSp>
      <p:grpSp>
        <p:nvGrpSpPr>
          <p:cNvPr id="31" name="Group 31"/>
          <p:cNvGrpSpPr/>
          <p:nvPr/>
        </p:nvGrpSpPr>
        <p:grpSpPr>
          <a:xfrm>
            <a:off x="14106296" y="6675561"/>
            <a:ext cx="3324940" cy="2582739"/>
            <a:chOff x="0" y="0"/>
            <a:chExt cx="4433253" cy="3443652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/>
            <a:srcRect l="7034" r="7034"/>
            <a:stretch>
              <a:fillRect/>
            </a:stretch>
          </p:blipFill>
          <p:spPr>
            <a:xfrm>
              <a:off x="0" y="0"/>
              <a:ext cx="4433253" cy="3443652"/>
            </a:xfrm>
            <a:prstGeom prst="rect">
              <a:avLst/>
            </a:prstGeom>
          </p:spPr>
        </p:pic>
      </p:grpSp>
      <p:grpSp>
        <p:nvGrpSpPr>
          <p:cNvPr id="33" name="Group 33"/>
          <p:cNvGrpSpPr/>
          <p:nvPr/>
        </p:nvGrpSpPr>
        <p:grpSpPr>
          <a:xfrm>
            <a:off x="951509" y="7093216"/>
            <a:ext cx="508158" cy="627684"/>
            <a:chOff x="0" y="0"/>
            <a:chExt cx="698500" cy="86279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51509" y="7760846"/>
            <a:ext cx="508158" cy="627684"/>
            <a:chOff x="0" y="0"/>
            <a:chExt cx="698500" cy="86279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2491017" y="1564707"/>
            <a:ext cx="6039059" cy="887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2"/>
              </a:lnSpc>
            </a:pPr>
            <a:r>
              <a:rPr lang="en-US" sz="5180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A Diferenciação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491017" y="2764894"/>
            <a:ext cx="8293701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O nosso modelo, que disrompe da prática habitual no setor que assenta na incorporação em redes indiferenciadas centradas numa marca absorvente,  assenta nos seguintes fatores distintivos:</a:t>
            </a:r>
          </a:p>
          <a:p>
            <a:pPr marL="0" lvl="0" indent="0" algn="just">
              <a:lnSpc>
                <a:spcPts val="2647"/>
              </a:lnSpc>
              <a:spcBef>
                <a:spcPct val="0"/>
              </a:spcBef>
            </a:pPr>
            <a:endParaRPr lang="en-US" sz="2343" dirty="0">
              <a:solidFill>
                <a:srgbClr val="191919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2491017" y="4424720"/>
            <a:ext cx="8293701" cy="4833580"/>
            <a:chOff x="0" y="0"/>
            <a:chExt cx="2184349" cy="127304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184349" cy="1273042"/>
            </a:xfrm>
            <a:custGeom>
              <a:avLst/>
              <a:gdLst/>
              <a:ahLst/>
              <a:cxnLst/>
              <a:rect l="l" t="t" r="r" b="b"/>
              <a:pathLst>
                <a:path w="2184349" h="1273042">
                  <a:moveTo>
                    <a:pt x="0" y="0"/>
                  </a:moveTo>
                  <a:lnTo>
                    <a:pt x="2184349" y="0"/>
                  </a:lnTo>
                  <a:lnTo>
                    <a:pt x="2184349" y="1273042"/>
                  </a:lnTo>
                  <a:lnTo>
                    <a:pt x="0" y="1273042"/>
                  </a:lnTo>
                  <a:close/>
                </a:path>
              </a:pathLst>
            </a:custGeom>
            <a:solidFill>
              <a:srgbClr val="F1C828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2184349" cy="1301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2522174" y="4740563"/>
            <a:ext cx="7678441" cy="4223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876" lvl="1" indent="-252938" algn="just">
              <a:lnSpc>
                <a:spcPts val="3655"/>
              </a:lnSpc>
              <a:buFont typeface="Arial"/>
              <a:buChar char="•"/>
            </a:pP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Valorização da identidade de cada parceiro como fator gerador de confiança;</a:t>
            </a:r>
          </a:p>
          <a:p>
            <a:pPr marL="505876" lvl="1" indent="-252938" algn="just">
              <a:lnSpc>
                <a:spcPts val="3655"/>
              </a:lnSpc>
              <a:buFont typeface="Arial"/>
              <a:buChar char="•"/>
            </a:pP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Valorização do conhecimento do território e das dinâmicas económicas;</a:t>
            </a:r>
          </a:p>
          <a:p>
            <a:pPr marL="505876" lvl="1" indent="-252938" algn="just">
              <a:lnSpc>
                <a:spcPts val="3655"/>
              </a:lnSpc>
              <a:buFont typeface="Arial"/>
              <a:buChar char="•"/>
            </a:pP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Exaltação da experiência;</a:t>
            </a:r>
          </a:p>
          <a:p>
            <a:pPr marL="505876" lvl="1" indent="-252938" algn="just">
              <a:lnSpc>
                <a:spcPts val="3655"/>
              </a:lnSpc>
              <a:buFont typeface="Arial"/>
              <a:buChar char="•"/>
            </a:pP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Esquema remuneratório total e transparente;</a:t>
            </a:r>
          </a:p>
          <a:p>
            <a:pPr marL="505876" lvl="1" indent="-252938" algn="just">
              <a:lnSpc>
                <a:spcPts val="3655"/>
              </a:lnSpc>
              <a:buFont typeface="Arial"/>
              <a:buChar char="•"/>
            </a:pP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Valorização do parceiro no seu território;</a:t>
            </a:r>
          </a:p>
          <a:p>
            <a:pPr marL="505876" lvl="1" indent="-252938" algn="just">
              <a:lnSpc>
                <a:spcPts val="3655"/>
              </a:lnSpc>
              <a:buFont typeface="Arial"/>
              <a:buChar char="•"/>
            </a:pP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Reconhecimento do valor da marca comum:</a:t>
            </a:r>
          </a:p>
          <a:p>
            <a:pPr marL="505876" lvl="1" indent="-252938" algn="just">
              <a:lnSpc>
                <a:spcPts val="3655"/>
              </a:lnSpc>
              <a:buFont typeface="Arial"/>
              <a:buChar char="•"/>
            </a:pP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Autonomia funcional e financeira.</a:t>
            </a:r>
          </a:p>
        </p:txBody>
      </p:sp>
      <p:sp>
        <p:nvSpPr>
          <p:cNvPr id="45" name="Freeform 45"/>
          <p:cNvSpPr/>
          <p:nvPr/>
        </p:nvSpPr>
        <p:spPr>
          <a:xfrm>
            <a:off x="2491017" y="1028700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9357" y="3983373"/>
            <a:ext cx="992463" cy="1154866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1509" y="3315742"/>
            <a:ext cx="508158" cy="627684"/>
            <a:chOff x="0" y="0"/>
            <a:chExt cx="698500" cy="862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1509" y="1982349"/>
            <a:ext cx="508158" cy="627684"/>
            <a:chOff x="0" y="0"/>
            <a:chExt cx="698500" cy="8627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1509" y="5094059"/>
            <a:ext cx="508158" cy="627684"/>
            <a:chOff x="0" y="0"/>
            <a:chExt cx="698500" cy="8627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1509" y="2648112"/>
            <a:ext cx="508158" cy="627684"/>
            <a:chOff x="0" y="0"/>
            <a:chExt cx="698500" cy="8627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1509" y="6425585"/>
            <a:ext cx="508158" cy="627684"/>
            <a:chOff x="0" y="0"/>
            <a:chExt cx="698500" cy="8627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1509" y="5759822"/>
            <a:ext cx="508158" cy="627684"/>
            <a:chOff x="0" y="0"/>
            <a:chExt cx="698500" cy="8627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1509" y="7093216"/>
            <a:ext cx="508158" cy="627684"/>
            <a:chOff x="0" y="0"/>
            <a:chExt cx="698500" cy="86279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51509" y="7760846"/>
            <a:ext cx="508158" cy="627684"/>
            <a:chOff x="0" y="0"/>
            <a:chExt cx="698500" cy="86279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790788" y="-8448298"/>
            <a:ext cx="10994424" cy="12793512"/>
            <a:chOff x="0" y="0"/>
            <a:chExt cx="6985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1C828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113724" y="2686519"/>
            <a:ext cx="14040676" cy="1511033"/>
            <a:chOff x="0" y="0"/>
            <a:chExt cx="3340685" cy="39796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340684" cy="397968"/>
            </a:xfrm>
            <a:custGeom>
              <a:avLst/>
              <a:gdLst/>
              <a:ahLst/>
              <a:cxnLst/>
              <a:rect l="l" t="t" r="r" b="b"/>
              <a:pathLst>
                <a:path w="3340684" h="397968">
                  <a:moveTo>
                    <a:pt x="0" y="0"/>
                  </a:moveTo>
                  <a:lnTo>
                    <a:pt x="3340684" y="0"/>
                  </a:lnTo>
                  <a:lnTo>
                    <a:pt x="3340684" y="397968"/>
                  </a:lnTo>
                  <a:lnTo>
                    <a:pt x="0" y="397968"/>
                  </a:lnTo>
                  <a:close/>
                </a:path>
              </a:pathLst>
            </a:custGeom>
            <a:solidFill>
              <a:srgbClr val="F1C828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3340685" cy="426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417186" y="2929012"/>
            <a:ext cx="2813950" cy="3634044"/>
            <a:chOff x="0" y="0"/>
            <a:chExt cx="3751933" cy="4845392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2"/>
            <a:srcRect l="24253" r="24253"/>
            <a:stretch>
              <a:fillRect/>
            </a:stretch>
          </p:blipFill>
          <p:spPr>
            <a:xfrm>
              <a:off x="0" y="0"/>
              <a:ext cx="3751933" cy="4845392"/>
            </a:xfrm>
            <a:prstGeom prst="rect">
              <a:avLst/>
            </a:prstGeom>
          </p:spPr>
        </p:pic>
      </p:grpSp>
      <p:grpSp>
        <p:nvGrpSpPr>
          <p:cNvPr id="37" name="Group 37"/>
          <p:cNvGrpSpPr/>
          <p:nvPr/>
        </p:nvGrpSpPr>
        <p:grpSpPr>
          <a:xfrm>
            <a:off x="5302201" y="2929012"/>
            <a:ext cx="2865686" cy="3634044"/>
            <a:chOff x="0" y="0"/>
            <a:chExt cx="3820915" cy="4845392"/>
          </a:xfrm>
        </p:grpSpPr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3"/>
            <a:srcRect t="2820" b="12637"/>
            <a:stretch>
              <a:fillRect/>
            </a:stretch>
          </p:blipFill>
          <p:spPr>
            <a:xfrm>
              <a:off x="0" y="0"/>
              <a:ext cx="3820915" cy="4845392"/>
            </a:xfrm>
            <a:prstGeom prst="rect">
              <a:avLst/>
            </a:prstGeom>
          </p:spPr>
        </p:pic>
      </p:grpSp>
      <p:sp>
        <p:nvSpPr>
          <p:cNvPr id="39" name="TextBox 39"/>
          <p:cNvSpPr txBox="1"/>
          <p:nvPr/>
        </p:nvSpPr>
        <p:spPr>
          <a:xfrm>
            <a:off x="2417186" y="1430275"/>
            <a:ext cx="6039059" cy="887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2"/>
              </a:lnSpc>
            </a:pPr>
            <a:r>
              <a:rPr lang="en-US" sz="5180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A Escala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505473" y="3069336"/>
            <a:ext cx="7365336" cy="7453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O objetivo é criar uma rede com pelo menos </a:t>
            </a:r>
            <a:r>
              <a:rPr lang="pt-PT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um parceiro em cada concelho de Portugal</a:t>
            </a: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456245" y="4502418"/>
            <a:ext cx="7414564" cy="1899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Uma presença nos </a:t>
            </a:r>
            <a:r>
              <a:rPr lang="pt-PT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308 concelhos de Portugal, continente e ilhas</a:t>
            </a: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, articulada num sistema integrado de informação e negócio abre possibilidades múltiplas para parceiros ao nível da distribuição de seguros em primeira linha.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417185" y="6828431"/>
            <a:ext cx="14357875" cy="151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Atendendo as características do mercado segurador nacional, quota e rede, a </a:t>
            </a:r>
            <a:r>
              <a:rPr lang="pt-PT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Bee.Do Insurance Group </a:t>
            </a: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quer abrir-se a uma parceria que, simultaneamente alimente a rede com produtos diferenciados que acelerem negócios localmente, ao mesmo tempo que poderá ampliar a capacidade distribuição do parceiro, acedendo a territórios onde não esta implementado.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397198" y="8544710"/>
            <a:ext cx="14357875" cy="34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47"/>
              </a:lnSpc>
              <a:spcBef>
                <a:spcPct val="0"/>
              </a:spcBef>
            </a:pP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 nossa estimativa, prudente, aposta para uma base de distribuição de 250.000.</a:t>
            </a:r>
          </a:p>
        </p:txBody>
      </p:sp>
      <p:sp>
        <p:nvSpPr>
          <p:cNvPr id="44" name="Freeform 44"/>
          <p:cNvSpPr/>
          <p:nvPr/>
        </p:nvSpPr>
        <p:spPr>
          <a:xfrm>
            <a:off x="2417186" y="9474889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9357" y="4655766"/>
            <a:ext cx="992463" cy="1154866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1509" y="3320505"/>
            <a:ext cx="508158" cy="627684"/>
            <a:chOff x="0" y="0"/>
            <a:chExt cx="698500" cy="862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1509" y="1987111"/>
            <a:ext cx="508158" cy="627684"/>
            <a:chOff x="0" y="0"/>
            <a:chExt cx="698500" cy="8627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1509" y="3988135"/>
            <a:ext cx="508158" cy="627684"/>
            <a:chOff x="0" y="0"/>
            <a:chExt cx="698500" cy="8627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1509" y="2652874"/>
            <a:ext cx="508158" cy="627684"/>
            <a:chOff x="0" y="0"/>
            <a:chExt cx="698500" cy="8627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51509" y="6430348"/>
            <a:ext cx="508158" cy="627684"/>
            <a:chOff x="0" y="0"/>
            <a:chExt cx="698500" cy="8627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1509" y="5764584"/>
            <a:ext cx="508158" cy="627684"/>
            <a:chOff x="0" y="0"/>
            <a:chExt cx="698500" cy="8627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51509" y="7088453"/>
            <a:ext cx="508158" cy="627684"/>
            <a:chOff x="0" y="0"/>
            <a:chExt cx="698500" cy="86279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51509" y="7756083"/>
            <a:ext cx="508158" cy="627684"/>
            <a:chOff x="0" y="0"/>
            <a:chExt cx="698500" cy="86279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984070" y="-6338659"/>
            <a:ext cx="10994424" cy="12793512"/>
            <a:chOff x="0" y="0"/>
            <a:chExt cx="6985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1C828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2214165" y="2722301"/>
            <a:ext cx="5045135" cy="6959324"/>
          </a:xfrm>
          <a:custGeom>
            <a:avLst/>
            <a:gdLst/>
            <a:ahLst/>
            <a:cxnLst/>
            <a:rect l="l" t="t" r="r" b="b"/>
            <a:pathLst>
              <a:path w="5045135" h="6959324">
                <a:moveTo>
                  <a:pt x="0" y="0"/>
                </a:moveTo>
                <a:lnTo>
                  <a:pt x="5045135" y="0"/>
                </a:lnTo>
                <a:lnTo>
                  <a:pt x="5045135" y="6959324"/>
                </a:lnTo>
                <a:lnTo>
                  <a:pt x="0" y="6959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70" b="-4370"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34" name="Group 34"/>
          <p:cNvGrpSpPr/>
          <p:nvPr/>
        </p:nvGrpSpPr>
        <p:grpSpPr>
          <a:xfrm>
            <a:off x="12033316" y="2654742"/>
            <a:ext cx="6604167" cy="270035"/>
            <a:chOff x="0" y="0"/>
            <a:chExt cx="1739369" cy="7112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39369" cy="71120"/>
            </a:xfrm>
            <a:custGeom>
              <a:avLst/>
              <a:gdLst/>
              <a:ahLst/>
              <a:cxnLst/>
              <a:rect l="l" t="t" r="r" b="b"/>
              <a:pathLst>
                <a:path w="1739369" h="71120">
                  <a:moveTo>
                    <a:pt x="0" y="0"/>
                  </a:moveTo>
                  <a:lnTo>
                    <a:pt x="1739369" y="0"/>
                  </a:lnTo>
                  <a:lnTo>
                    <a:pt x="1739369" y="71120"/>
                  </a:lnTo>
                  <a:lnTo>
                    <a:pt x="0" y="71120"/>
                  </a:lnTo>
                  <a:close/>
                </a:path>
              </a:pathLst>
            </a:custGeom>
            <a:solidFill>
              <a:srgbClr val="F1C828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1739369" cy="996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2417186" y="1430275"/>
            <a:ext cx="6039059" cy="887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2"/>
              </a:lnSpc>
            </a:pPr>
            <a:r>
              <a:rPr lang="en-US" sz="5180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A Oportunidade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417186" y="2572361"/>
            <a:ext cx="9337351" cy="3438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O momento atual, em que iniciamos a segunda fase do nosso projeto e a entrada no terreno através da apresentação do nosso modelo de negócio a novos parceiros, poderá também constituir a oportunidade de estabelecer relações contratuais que amplifiquem rápida e estruturadamente a capacidade de penetração e presença de um parceiro segurador. </a:t>
            </a:r>
            <a:r>
              <a:rPr lang="pt-PT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Procuramos identificar um parceiro Segurador que pretenda expandir a sua rede, divulgar a sua imagem e marca nos 308 concelhos de Portugal, sem custos expressivos de implantação.</a:t>
            </a:r>
          </a:p>
        </p:txBody>
      </p:sp>
      <p:grpSp>
        <p:nvGrpSpPr>
          <p:cNvPr id="39" name="Group 39"/>
          <p:cNvGrpSpPr/>
          <p:nvPr/>
        </p:nvGrpSpPr>
        <p:grpSpPr>
          <a:xfrm rot="-5400000">
            <a:off x="3489336" y="9727406"/>
            <a:ext cx="6604167" cy="332882"/>
            <a:chOff x="0" y="0"/>
            <a:chExt cx="1739369" cy="8767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739369" cy="87673"/>
            </a:xfrm>
            <a:custGeom>
              <a:avLst/>
              <a:gdLst/>
              <a:ahLst/>
              <a:cxnLst/>
              <a:rect l="l" t="t" r="r" b="b"/>
              <a:pathLst>
                <a:path w="1739369" h="87673">
                  <a:moveTo>
                    <a:pt x="0" y="0"/>
                  </a:moveTo>
                  <a:lnTo>
                    <a:pt x="1739369" y="0"/>
                  </a:lnTo>
                  <a:lnTo>
                    <a:pt x="1739369" y="87673"/>
                  </a:lnTo>
                  <a:lnTo>
                    <a:pt x="0" y="87673"/>
                  </a:lnTo>
                  <a:close/>
                </a:path>
              </a:pathLst>
            </a:custGeom>
            <a:solidFill>
              <a:srgbClr val="F1C828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1739369" cy="116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</a:pPr>
              <a:endParaRPr/>
            </a:p>
          </p:txBody>
        </p:sp>
      </p:grpSp>
      <p:sp>
        <p:nvSpPr>
          <p:cNvPr id="42" name="Freeform 42"/>
          <p:cNvSpPr/>
          <p:nvPr/>
        </p:nvSpPr>
        <p:spPr>
          <a:xfrm>
            <a:off x="12033316" y="2199643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43" name="Group 43"/>
          <p:cNvGrpSpPr/>
          <p:nvPr/>
        </p:nvGrpSpPr>
        <p:grpSpPr>
          <a:xfrm>
            <a:off x="10017239" y="8193546"/>
            <a:ext cx="4186908" cy="4872038"/>
            <a:chOff x="0" y="0"/>
            <a:chExt cx="6985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47650" cap="sq">
              <a:solidFill>
                <a:srgbClr val="F1C828">
                  <a:alpha val="4392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6809427" y="6313065"/>
            <a:ext cx="5301266" cy="3368559"/>
          </a:xfrm>
          <a:custGeom>
            <a:avLst/>
            <a:gdLst/>
            <a:ahLst/>
            <a:cxnLst/>
            <a:rect l="l" t="t" r="r" b="b"/>
            <a:pathLst>
              <a:path w="5467707" h="3645138">
                <a:moveTo>
                  <a:pt x="0" y="0"/>
                </a:moveTo>
                <a:lnTo>
                  <a:pt x="5467706" y="0"/>
                </a:lnTo>
                <a:lnTo>
                  <a:pt x="5467706" y="3645138"/>
                </a:lnTo>
                <a:lnTo>
                  <a:pt x="0" y="36451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588" y="5270719"/>
            <a:ext cx="992463" cy="1154866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7741" y="3315742"/>
            <a:ext cx="508158" cy="627684"/>
            <a:chOff x="0" y="0"/>
            <a:chExt cx="698500" cy="862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41" y="1982349"/>
            <a:ext cx="508158" cy="627684"/>
            <a:chOff x="0" y="0"/>
            <a:chExt cx="698500" cy="8627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41" y="3983373"/>
            <a:ext cx="508158" cy="627684"/>
            <a:chOff x="0" y="0"/>
            <a:chExt cx="698500" cy="8627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41" y="2648112"/>
            <a:ext cx="508158" cy="627684"/>
            <a:chOff x="0" y="0"/>
            <a:chExt cx="698500" cy="8627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741" y="6425585"/>
            <a:ext cx="508158" cy="627684"/>
            <a:chOff x="0" y="0"/>
            <a:chExt cx="698500" cy="8627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7741" y="4651003"/>
            <a:ext cx="508158" cy="627684"/>
            <a:chOff x="0" y="0"/>
            <a:chExt cx="698500" cy="8627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7741" y="7093216"/>
            <a:ext cx="508158" cy="627684"/>
            <a:chOff x="0" y="0"/>
            <a:chExt cx="698500" cy="86279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7741" y="7760846"/>
            <a:ext cx="508158" cy="627684"/>
            <a:chOff x="0" y="0"/>
            <a:chExt cx="698500" cy="86279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244124" y="4065203"/>
            <a:ext cx="4720763" cy="472076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5000" r="-25000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417186" y="1430275"/>
            <a:ext cx="6039059" cy="887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2"/>
              </a:lnSpc>
            </a:pPr>
            <a:r>
              <a:rPr lang="en-US" sz="5180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O Calendário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417186" y="2596508"/>
            <a:ext cx="13786526" cy="11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O nosso plano de trabalho </a:t>
            </a:r>
            <a:r>
              <a:rPr lang="pt-PT" sz="2343" dirty="0" err="1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prevêque</a:t>
            </a: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 a constituição da rede possa ser concluída até ao final de 2025, validada pelo estabelecimento de contratos formais de colaboração entre os mediadores integrantes da rede e o parceiro segurador.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321125" y="7685825"/>
            <a:ext cx="8722751" cy="113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Em alternativa o parceiro segurador poderá mandatar a </a:t>
            </a:r>
            <a:r>
              <a:rPr lang="pt-PT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Bee.Do – Mediação Seguros, SA</a:t>
            </a: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. para estabelecer e concretizar a relação.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7267906" y="4065203"/>
            <a:ext cx="5189030" cy="3032178"/>
            <a:chOff x="0" y="0"/>
            <a:chExt cx="893424" cy="52206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93424" cy="522067"/>
            </a:xfrm>
            <a:custGeom>
              <a:avLst/>
              <a:gdLst/>
              <a:ahLst/>
              <a:cxnLst/>
              <a:rect l="l" t="t" r="r" b="b"/>
              <a:pathLst>
                <a:path w="893424" h="522067">
                  <a:moveTo>
                    <a:pt x="0" y="0"/>
                  </a:moveTo>
                  <a:lnTo>
                    <a:pt x="893424" y="0"/>
                  </a:lnTo>
                  <a:lnTo>
                    <a:pt x="893424" y="522067"/>
                  </a:lnTo>
                  <a:lnTo>
                    <a:pt x="0" y="522067"/>
                  </a:lnTo>
                  <a:close/>
                </a:path>
              </a:pathLst>
            </a:custGeom>
            <a:blipFill>
              <a:blip r:embed="rId3"/>
              <a:stretch>
                <a:fillRect t="-7044" b="-7044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761736" y="4065203"/>
            <a:ext cx="3441976" cy="3032178"/>
            <a:chOff x="0" y="0"/>
            <a:chExt cx="592624" cy="52206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92624" cy="522067"/>
            </a:xfrm>
            <a:custGeom>
              <a:avLst/>
              <a:gdLst/>
              <a:ahLst/>
              <a:cxnLst/>
              <a:rect l="l" t="t" r="r" b="b"/>
              <a:pathLst>
                <a:path w="592624" h="522067">
                  <a:moveTo>
                    <a:pt x="0" y="0"/>
                  </a:moveTo>
                  <a:lnTo>
                    <a:pt x="592624" y="0"/>
                  </a:lnTo>
                  <a:lnTo>
                    <a:pt x="592624" y="522067"/>
                  </a:lnTo>
                  <a:lnTo>
                    <a:pt x="0" y="522067"/>
                  </a:lnTo>
                  <a:close/>
                </a:path>
              </a:pathLst>
            </a:custGeom>
            <a:blipFill>
              <a:blip r:embed="rId4"/>
              <a:stretch>
                <a:fillRect l="-16070" r="-16070"/>
              </a:stretch>
            </a:blipFill>
          </p:spPr>
          <p:txBody>
            <a:bodyPr/>
            <a:lstStyle/>
            <a:p>
              <a:endParaRPr lang="pt-PT"/>
            </a:p>
          </p:txBody>
        </p:sp>
      </p:grpSp>
      <p:grpSp>
        <p:nvGrpSpPr>
          <p:cNvPr id="38" name="Group 38"/>
          <p:cNvGrpSpPr/>
          <p:nvPr/>
        </p:nvGrpSpPr>
        <p:grpSpPr>
          <a:xfrm rot="3945801">
            <a:off x="14871099" y="8406891"/>
            <a:ext cx="4776403" cy="5557996"/>
            <a:chOff x="0" y="0"/>
            <a:chExt cx="6985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6965712" y="5814865"/>
            <a:ext cx="4186908" cy="4872038"/>
            <a:chOff x="0" y="0"/>
            <a:chExt cx="6985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47650" cap="sq">
              <a:solidFill>
                <a:srgbClr val="F1C828">
                  <a:alpha val="43922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4" name="Freeform 44"/>
          <p:cNvSpPr/>
          <p:nvPr/>
        </p:nvSpPr>
        <p:spPr>
          <a:xfrm>
            <a:off x="15257832" y="1864114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5588" y="5976927"/>
            <a:ext cx="992463" cy="1154866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7741" y="3315742"/>
            <a:ext cx="508158" cy="627684"/>
            <a:chOff x="0" y="0"/>
            <a:chExt cx="698500" cy="86279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77741" y="1982349"/>
            <a:ext cx="508158" cy="627684"/>
            <a:chOff x="0" y="0"/>
            <a:chExt cx="698500" cy="8627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7741" y="3983373"/>
            <a:ext cx="508158" cy="627684"/>
            <a:chOff x="0" y="0"/>
            <a:chExt cx="698500" cy="8627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77741" y="2648112"/>
            <a:ext cx="508158" cy="627684"/>
            <a:chOff x="0" y="0"/>
            <a:chExt cx="698500" cy="8627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7741" y="5318634"/>
            <a:ext cx="508158" cy="627684"/>
            <a:chOff x="0" y="0"/>
            <a:chExt cx="698500" cy="8627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77741" y="4651003"/>
            <a:ext cx="508158" cy="627684"/>
            <a:chOff x="0" y="0"/>
            <a:chExt cx="698500" cy="8627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7741" y="7093216"/>
            <a:ext cx="508158" cy="627684"/>
            <a:chOff x="0" y="0"/>
            <a:chExt cx="698500" cy="86279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7741" y="7760846"/>
            <a:ext cx="508158" cy="627684"/>
            <a:chOff x="0" y="0"/>
            <a:chExt cx="698500" cy="86279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8500" cy="862798"/>
            </a:xfrm>
            <a:custGeom>
              <a:avLst/>
              <a:gdLst/>
              <a:ahLst/>
              <a:cxnLst/>
              <a:rect l="l" t="t" r="r" b="b"/>
              <a:pathLst>
                <a:path w="698500" h="862798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59598"/>
                  </a:lnTo>
                  <a:lnTo>
                    <a:pt x="349250" y="862798"/>
                  </a:lnTo>
                  <a:lnTo>
                    <a:pt x="0" y="659598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F1C828"/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11125"/>
              <a:ext cx="698500" cy="611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761732" y="3224564"/>
            <a:ext cx="6039059" cy="1338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8"/>
              </a:lnSpc>
            </a:pPr>
            <a:r>
              <a:rPr lang="en-US" sz="5180" b="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Envolvimento Financeiro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761732" y="4966719"/>
            <a:ext cx="10710224" cy="266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0"/>
              </a:lnSpc>
            </a:pP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O modelo de parceria proposto implica um apoio financeiro global de  a definir, mediante empréstimo ou antecipação de comissões às empresas fundadoras da </a:t>
            </a:r>
            <a:r>
              <a:rPr lang="pt-PT" sz="2343" b="1" dirty="0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Bee.Do Insurance Group</a:t>
            </a: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.</a:t>
            </a:r>
          </a:p>
          <a:p>
            <a:pPr algn="just">
              <a:lnSpc>
                <a:spcPts val="3000"/>
              </a:lnSpc>
            </a:pPr>
            <a:endParaRPr lang="pt-PT" sz="2343" dirty="0">
              <a:solidFill>
                <a:srgbClr val="191919"/>
              </a:solidFill>
              <a:latin typeface="Gotham"/>
              <a:ea typeface="Gotham"/>
              <a:cs typeface="Gotham"/>
              <a:sym typeface="Gotham"/>
            </a:endParaRPr>
          </a:p>
          <a:p>
            <a:pPr marL="0" lvl="0" indent="0" algn="just">
              <a:lnSpc>
                <a:spcPts val="3000"/>
              </a:lnSpc>
              <a:spcBef>
                <a:spcPct val="0"/>
              </a:spcBef>
            </a:pPr>
            <a:r>
              <a:rPr lang="pt-PT" sz="2343" dirty="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 amortização do valor adiantado materializar-se-á mediante a inclusão novos parceiros na rede ou, numa perspetiva de mais médio prazo, no desconto sobre novos negócios.</a:t>
            </a:r>
          </a:p>
        </p:txBody>
      </p:sp>
      <p:sp>
        <p:nvSpPr>
          <p:cNvPr id="31" name="Freeform 31"/>
          <p:cNvSpPr/>
          <p:nvPr/>
        </p:nvSpPr>
        <p:spPr>
          <a:xfrm>
            <a:off x="2761732" y="2296241"/>
            <a:ext cx="945880" cy="236470"/>
          </a:xfrm>
          <a:custGeom>
            <a:avLst/>
            <a:gdLst/>
            <a:ahLst/>
            <a:cxnLst/>
            <a:rect l="l" t="t" r="r" b="b"/>
            <a:pathLst>
              <a:path w="945880" h="23647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PT"/>
          </a:p>
        </p:txBody>
      </p:sp>
      <p:grpSp>
        <p:nvGrpSpPr>
          <p:cNvPr id="32" name="Group 32"/>
          <p:cNvGrpSpPr/>
          <p:nvPr/>
        </p:nvGrpSpPr>
        <p:grpSpPr>
          <a:xfrm>
            <a:off x="15054174" y="-982576"/>
            <a:ext cx="10994424" cy="12793512"/>
            <a:chOff x="0" y="0"/>
            <a:chExt cx="6985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solidFill>
                <a:srgbClr val="F1C828">
                  <a:alpha val="1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t-PT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3471956" y="-469827"/>
            <a:ext cx="5358957" cy="6235877"/>
            <a:chOff x="0" y="0"/>
            <a:chExt cx="6985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1C828"/>
            </a:solidFill>
          </p:spPr>
          <p:txBody>
            <a:bodyPr/>
            <a:lstStyle/>
            <a:p>
              <a:endParaRPr lang="pt-PT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11125"/>
              <a:ext cx="698500" cy="561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829</Words>
  <Application>Microsoft Office PowerPoint</Application>
  <PresentationFormat>Personalizados</PresentationFormat>
  <Paragraphs>126</Paragraphs>
  <Slides>11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6" baseType="lpstr">
      <vt:lpstr>Arial</vt:lpstr>
      <vt:lpstr>Calibri</vt:lpstr>
      <vt:lpstr>Gotham Bold</vt:lpstr>
      <vt:lpstr>Gotham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Sumário Executivo</dc:title>
  <dc:creator>Newcall Mediação de Seguros Lda</dc:creator>
  <cp:lastModifiedBy>Jorge  Mota</cp:lastModifiedBy>
  <cp:revision>3</cp:revision>
  <dcterms:created xsi:type="dcterms:W3CDTF">2006-08-16T00:00:00Z</dcterms:created>
  <dcterms:modified xsi:type="dcterms:W3CDTF">2025-01-06T12:05:55Z</dcterms:modified>
  <dc:identifier>DAGbXUvYBpE</dc:identifier>
</cp:coreProperties>
</file>